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6" r:id="rId2"/>
    <p:sldId id="282" r:id="rId3"/>
    <p:sldId id="277" r:id="rId4"/>
    <p:sldId id="270" r:id="rId5"/>
    <p:sldId id="280" r:id="rId6"/>
    <p:sldId id="308" r:id="rId7"/>
    <p:sldId id="281" r:id="rId8"/>
    <p:sldId id="283" r:id="rId9"/>
    <p:sldId id="284" r:id="rId10"/>
    <p:sldId id="287" r:id="rId11"/>
    <p:sldId id="29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6272"/>
  </p:normalViewPr>
  <p:slideViewPr>
    <p:cSldViewPr snapToGrid="0" snapToObjects="1">
      <p:cViewPr varScale="1">
        <p:scale>
          <a:sx n="126" d="100"/>
          <a:sy n="126" d="100"/>
        </p:scale>
        <p:origin x="124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i Tobler" userId="e77e03ce-3cfc-4bf0-a4d0-da6d8494927b" providerId="ADAL" clId="{3DA71E4A-0327-A841-A1AD-CF8F3710279F}"/>
    <pc:docChg chg="modSld">
      <pc:chgData name="Michi Tobler" userId="e77e03ce-3cfc-4bf0-a4d0-da6d8494927b" providerId="ADAL" clId="{3DA71E4A-0327-A841-A1AD-CF8F3710279F}" dt="2022-09-27T14:11:40.645" v="0" actId="20577"/>
      <pc:docMkLst>
        <pc:docMk/>
      </pc:docMkLst>
      <pc:sldChg chg="modSp mod">
        <pc:chgData name="Michi Tobler" userId="e77e03ce-3cfc-4bf0-a4d0-da6d8494927b" providerId="ADAL" clId="{3DA71E4A-0327-A841-A1AD-CF8F3710279F}" dt="2022-09-27T14:11:40.645" v="0" actId="20577"/>
        <pc:sldMkLst>
          <pc:docMk/>
          <pc:sldMk cId="4287289155" sldId="270"/>
        </pc:sldMkLst>
        <pc:spChg chg="mod">
          <ac:chgData name="Michi Tobler" userId="e77e03ce-3cfc-4bf0-a4d0-da6d8494927b" providerId="ADAL" clId="{3DA71E4A-0327-A841-A1AD-CF8F3710279F}" dt="2022-09-27T14:11:40.645" v="0" actId="20577"/>
          <ac:spMkLst>
            <pc:docMk/>
            <pc:sldMk cId="4287289155" sldId="270"/>
            <ac:spMk id="2" creationId="{ADC062F8-61A1-7648-A183-249F3CD340FB}"/>
          </ac:spMkLst>
        </pc:spChg>
      </pc:sldChg>
    </pc:docChg>
  </pc:docChgLst>
  <pc:docChgLst>
    <pc:chgData name="Tobler, Michael" userId="23736f38-8fde-4d4c-a7fc-b2d88c867b58" providerId="ADAL" clId="{426CE678-6F4B-7C42-958E-9DC462E8EC04}"/>
    <pc:docChg chg="modSld">
      <pc:chgData name="Tobler, Michael" userId="23736f38-8fde-4d4c-a7fc-b2d88c867b58" providerId="ADAL" clId="{426CE678-6F4B-7C42-958E-9DC462E8EC04}" dt="2023-10-18T15:49:28.347" v="0" actId="18331"/>
      <pc:docMkLst>
        <pc:docMk/>
      </pc:docMkLst>
      <pc:sldChg chg="modSp">
        <pc:chgData name="Tobler, Michael" userId="23736f38-8fde-4d4c-a7fc-b2d88c867b58" providerId="ADAL" clId="{426CE678-6F4B-7C42-958E-9DC462E8EC04}" dt="2023-10-18T15:49:28.347" v="0" actId="18331"/>
        <pc:sldMkLst>
          <pc:docMk/>
          <pc:sldMk cId="3885783294" sldId="282"/>
        </pc:sldMkLst>
        <pc:picChg chg="mod">
          <ac:chgData name="Tobler, Michael" userId="23736f38-8fde-4d4c-a7fc-b2d88c867b58" providerId="ADAL" clId="{426CE678-6F4B-7C42-958E-9DC462E8EC04}" dt="2023-10-18T15:49:28.347" v="0" actId="18331"/>
          <ac:picMkLst>
            <pc:docMk/>
            <pc:sldMk cId="3885783294" sldId="282"/>
            <ac:picMk id="2" creationId="{6A669BEF-AB69-7642-ADA4-A1291FFA4FB6}"/>
          </ac:picMkLst>
        </pc:picChg>
      </pc:sldChg>
    </pc:docChg>
  </pc:docChgLst>
  <pc:docChgLst>
    <pc:chgData name="Michi Tobler" userId="e77e03ce-3cfc-4bf0-a4d0-da6d8494927b" providerId="ADAL" clId="{A5BD3A59-9EE7-4B42-B1F3-F6190D57B3B8}"/>
    <pc:docChg chg="addSld modSld">
      <pc:chgData name="Michi Tobler" userId="e77e03ce-3cfc-4bf0-a4d0-da6d8494927b" providerId="ADAL" clId="{A5BD3A59-9EE7-4B42-B1F3-F6190D57B3B8}" dt="2021-09-28T02:28:54.359" v="0"/>
      <pc:docMkLst>
        <pc:docMk/>
      </pc:docMkLst>
      <pc:sldChg chg="add">
        <pc:chgData name="Michi Tobler" userId="e77e03ce-3cfc-4bf0-a4d0-da6d8494927b" providerId="ADAL" clId="{A5BD3A59-9EE7-4B42-B1F3-F6190D57B3B8}" dt="2021-09-28T02:28:54.359" v="0"/>
        <pc:sldMkLst>
          <pc:docMk/>
          <pc:sldMk cId="1737812368" sldId="287"/>
        </pc:sldMkLst>
      </pc:sldChg>
    </pc:docChg>
  </pc:docChgLst>
</pc:chgInfo>
</file>

<file path=ppt/media/image1.tiff>
</file>

<file path=ppt/media/image10.tiff>
</file>

<file path=ppt/media/image11.tiff>
</file>

<file path=ppt/media/image14.png>
</file>

<file path=ppt/media/image15.tiff>
</file>

<file path=ppt/media/image16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46135-BDF8-C147-B66D-40E90019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F26EEE-1219-324C-B7CB-D71C10F17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453FC-61D0-2A4C-8ECB-A0845A64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29FB1-02B0-A249-AAE1-B79C60944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06465-AF9D-1643-95B0-7CB6C6A4B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56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8739-8493-FB40-B277-4388687B2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BC63E-31EF-3542-AAA9-E1ABB1834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81AA1-A0E2-A044-981E-73529428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4ABC8-9A60-C643-ABD0-20716AAE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9EAFE-D5DC-954B-947B-63DCA02FB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89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8E3B8-2D4A-FC4C-83A1-D5E59F6B2A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DD271-A033-6B41-BC99-86B43D8A0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1E1F0-7C8A-B14B-9A05-EFEA62F5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F7B59-77B0-BD4E-B456-6D22E96A6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72D1-0AC1-8E4E-8617-0F46CDD87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05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BBB13-7B86-A648-A51D-0BD8E9E3E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32229-BCF0-EB42-AB31-72A08ABDF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588E0-28A6-5848-A6DB-A5495FBB7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0BE54-B257-8549-AA85-876CC72B1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96800-4E84-8942-B646-9E4CDDEAE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0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01BEF-4ACC-584F-B55C-91FD3E0AD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3F615-FDE1-C445-BD7C-BD9692FBA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33536-B66A-3F4E-8B7D-A34DC702B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F0FC1-9FDA-4148-AF92-F757C540B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8F01A-623C-C545-B6C7-DC705B0D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5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4235-8EF4-D84B-804E-34D002EB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10FEE-24F1-9548-A17C-E7520C5229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360B3-2037-FE42-A150-AD6E3E939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C456A-6196-954C-8953-27CDE2C83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F8291-9234-244A-8C3C-99936628A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6FEC6-D7AE-124E-962D-B68D7498E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81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11687-C3B9-CF4B-8793-56D243D80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107C9-9727-0A4C-82F8-B506474FF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9CCA08-3084-614F-A04C-0DF14C53AC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2A685C-1673-DC43-80F2-1B7C5CB1C3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5DA146-C1B9-D648-9C01-A92A4EABD9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F2930-65D6-E84D-8A62-926977177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89FCDF-87A1-9248-A628-CA65ABB3E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0B9984-4427-E340-B852-7D0BAA5AE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22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5438-81B5-BE43-A96F-FEC883264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63206-4E7E-004A-9716-7F945E5F8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B7DB11-3849-B04C-A7FA-5D1108EC6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58F6A9-3C6B-254E-89CA-A8616A253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2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04FD53-D75A-DB4E-9D3C-0C612CE23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CF6124-527F-3B4D-9368-C2D7A71E3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A6DE8-9FCD-B64C-B8FB-E01B3D349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08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0FE1E-DC78-3B41-BDCC-302AA5BC7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62D62-F950-BE4D-9452-78B8A0731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CDB1F-0CC1-524C-BF84-A6149AEFC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6E4241-3AC5-4749-828A-0994E8484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55DD2-D2A3-0F4B-8238-396B19D85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782FB-E205-7846-BB92-A5287C7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69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78023-1195-8144-9AE0-5C20265DE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1FD26E-E83C-B84A-98E9-2B6C17EDB9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44460-DEC7-2A4E-BEB1-7DE370383D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0E96B-242F-344A-82D2-A9AE3EE72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5AF74-5A14-E54E-99A0-B7FA4682E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9E07E-508C-DF43-AEB2-5CA7860A9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72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62C952-8662-B742-9800-686F0F1C3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92184-DF6A-024F-A9C8-C05B8F0CD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6D101-3E7A-F347-A482-79134E3E79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23508-6353-584D-9838-8E70F63AC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BE3C5-9923-7D49-9D5C-7A2061B00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47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How does selection affect allele frequencies?</a:t>
            </a:r>
          </a:p>
        </p:txBody>
      </p:sp>
    </p:spTree>
    <p:extLst>
      <p:ext uri="{BB962C8B-B14F-4D97-AF65-F5344CB8AC3E}">
        <p14:creationId xmlns:p14="http://schemas.microsoft.com/office/powerpoint/2010/main" val="293968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Selection can fluctuate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43AB171D-1716-6F4C-A463-4877ECE93B66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Environment change</a:t>
            </a:r>
          </a:p>
          <a:p>
            <a:pPr>
              <a:spcAft>
                <a:spcPts val="600"/>
              </a:spcAft>
            </a:pPr>
            <a:r>
              <a:rPr lang="en-US" dirty="0"/>
              <a:t>Frequency-dependent selection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Positive</a:t>
            </a:r>
          </a:p>
          <a:p>
            <a:pPr marL="920750">
              <a:spcAft>
                <a:spcPts val="600"/>
              </a:spcAft>
            </a:pPr>
            <a:r>
              <a:rPr lang="en-US" dirty="0"/>
              <a:t>Fitness of genotype increases with its frequency</a:t>
            </a:r>
          </a:p>
          <a:p>
            <a:pPr marL="920750">
              <a:spcAft>
                <a:spcPts val="600"/>
              </a:spcAft>
            </a:pPr>
            <a:r>
              <a:rPr lang="en-US" dirty="0"/>
              <a:t>Rapid fixation of alleles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Negative</a:t>
            </a:r>
          </a:p>
          <a:p>
            <a:pPr marL="920750">
              <a:spcAft>
                <a:spcPts val="600"/>
              </a:spcAft>
            </a:pPr>
            <a:r>
              <a:rPr lang="en-US" dirty="0"/>
              <a:t>Fitness of genotype decreases with its frequency</a:t>
            </a:r>
          </a:p>
          <a:p>
            <a:pPr marL="920750">
              <a:spcAft>
                <a:spcPts val="600"/>
              </a:spcAft>
            </a:pPr>
            <a:r>
              <a:rPr lang="en-US" dirty="0"/>
              <a:t>Fluctuation allele frequency around a long-term mean</a:t>
            </a:r>
          </a:p>
          <a:p>
            <a:pPr marL="920750">
              <a:spcAft>
                <a:spcPts val="600"/>
              </a:spcAft>
            </a:pPr>
            <a:r>
              <a:rPr lang="en-US" dirty="0"/>
              <a:t>Maintenance of multiple alleles in a population</a:t>
            </a:r>
          </a:p>
          <a:p>
            <a:pPr marL="920750">
              <a:spcAft>
                <a:spcPts val="600"/>
              </a:spcAft>
            </a:pPr>
            <a:endParaRPr lang="en-US" dirty="0"/>
          </a:p>
          <a:p>
            <a:pPr marL="7938">
              <a:spcAft>
                <a:spcPts val="600"/>
              </a:spcAft>
            </a:pPr>
            <a:r>
              <a:rPr lang="en-US" sz="1400" dirty="0">
                <a:latin typeface="Courier" pitchFamily="2" charset="0"/>
              </a:rPr>
              <a:t>r &lt;- </a:t>
            </a:r>
            <a:r>
              <a:rPr lang="en-US" sz="1400" dirty="0" err="1">
                <a:latin typeface="Courier" pitchFamily="2" charset="0"/>
              </a:rPr>
              <a:t>freqdep</a:t>
            </a:r>
            <a:r>
              <a:rPr lang="en-US" sz="1400" dirty="0">
                <a:latin typeface="Courier" pitchFamily="2" charset="0"/>
              </a:rPr>
              <a:t>(p0=0.6, </a:t>
            </a:r>
            <a:r>
              <a:rPr lang="en-US" sz="1400" dirty="0">
                <a:solidFill>
                  <a:srgbClr val="FF0000"/>
                </a:solidFill>
                <a:latin typeface="Courier" pitchFamily="2" charset="0"/>
              </a:rPr>
              <a:t>s=1</a:t>
            </a:r>
            <a:r>
              <a:rPr lang="en-US" sz="1400" dirty="0">
                <a:latin typeface="Courier" pitchFamily="2" charset="0"/>
              </a:rPr>
              <a:t>, time=100)</a:t>
            </a:r>
          </a:p>
        </p:txBody>
      </p:sp>
      <p:pic>
        <p:nvPicPr>
          <p:cNvPr id="8" name="Picture 21" descr="Picture 2">
            <a:extLst>
              <a:ext uri="{FF2B5EF4-FFF2-40B4-BE49-F238E27FC236}">
                <a16:creationId xmlns:a16="http://schemas.microsoft.com/office/drawing/2014/main" id="{83EA4728-214F-E24B-A0EF-96B9CEEE8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55656" y="167339"/>
            <a:ext cx="5483944" cy="27187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4212C60-CF16-F143-B5CF-3045520E41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33498" y="3261107"/>
            <a:ext cx="4728259" cy="3429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812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Important conclusions</a:t>
            </a:r>
            <a:endParaRPr lang="en-US" sz="3200" b="1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sp>
        <p:nvSpPr>
          <p:cNvPr id="12" name="Content Placeholder 1">
            <a:extLst>
              <a:ext uri="{FF2B5EF4-FFF2-40B4-BE49-F238E27FC236}">
                <a16:creationId xmlns:a16="http://schemas.microsoft.com/office/drawing/2014/main" id="{E2282CAB-8248-504C-839A-F9F869F62B79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864592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Selection does not always drive alleles to fixation</a:t>
            </a:r>
          </a:p>
          <a:p>
            <a:pPr>
              <a:spcAft>
                <a:spcPts val="600"/>
              </a:spcAft>
            </a:pPr>
            <a:r>
              <a:rPr lang="en-US" dirty="0"/>
              <a:t>Selection can maintain allele frequencies at an intermediate equilibrium</a:t>
            </a:r>
          </a:p>
          <a:p>
            <a:pPr>
              <a:spcAft>
                <a:spcPts val="600"/>
              </a:spcAft>
            </a:pPr>
            <a:r>
              <a:rPr lang="en-US" dirty="0"/>
              <a:t>Selection can cause the fixation of alleles that confer lower fitness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In what way were our simulations unrealistic?</a:t>
            </a:r>
          </a:p>
          <a:p>
            <a:pPr>
              <a:spcAft>
                <a:spcPts val="600"/>
              </a:spcAft>
            </a:pPr>
            <a:r>
              <a:rPr lang="en-US" dirty="0"/>
              <a:t>What assumptions have we made?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How does selection interact with other evolutionary mechanisms?</a:t>
            </a:r>
          </a:p>
          <a:p>
            <a:pPr marL="463550">
              <a:spcAft>
                <a:spcPts val="600"/>
              </a:spcAft>
            </a:pPr>
            <a:r>
              <a:rPr lang="en-US" dirty="0"/>
              <a:t>Mutation</a:t>
            </a:r>
          </a:p>
          <a:p>
            <a:pPr marL="463550">
              <a:spcAft>
                <a:spcPts val="600"/>
              </a:spcAft>
            </a:pPr>
            <a:r>
              <a:rPr lang="en-US" dirty="0"/>
              <a:t>Genetic drift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72D03ED-8F6F-2041-8D81-0267AB58E71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3741" y="3537525"/>
            <a:ext cx="7478259" cy="332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022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Selection on additive traits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AE9B32B4-C99C-6746-81D7-6B228B7E13E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Selection on additive traits leads to the fixation of the favored allele</a:t>
            </a:r>
          </a:p>
          <a:p>
            <a:pPr>
              <a:spcAft>
                <a:spcPts val="600"/>
              </a:spcAft>
            </a:pPr>
            <a:r>
              <a:rPr lang="en-US" dirty="0"/>
              <a:t>What determines how fast the favored allele gets fixed?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E1561A0-6E82-9C47-8CDC-E3101589AC2C}"/>
              </a:ext>
            </a:extLst>
          </p:cNvPr>
          <p:cNvGrpSpPr/>
          <p:nvPr/>
        </p:nvGrpSpPr>
        <p:grpSpPr>
          <a:xfrm>
            <a:off x="9165074" y="1093399"/>
            <a:ext cx="2616181" cy="1974966"/>
            <a:chOff x="5438326" y="2660204"/>
            <a:chExt cx="2616181" cy="197496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3EC68DC-7250-E548-B258-449A93873ADD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4F43E1E0-2464-B742-88B5-C3B386F30A16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5B565C7B-1666-3C4C-98D1-CF4EB3876499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3BCE842-AEC9-4241-9A18-45986B7DAF2E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01A601-70CC-784F-A690-DB664AB08900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8FAD05-5BC9-314B-B6E5-88CA92D23FBB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192874E-305D-E042-9B12-768D0099CEC5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AEC8134-6588-B544-BFE0-03A75F103B29}"/>
                </a:ext>
              </a:extLst>
            </p:cNvPr>
            <p:cNvSpPr/>
            <p:nvPr/>
          </p:nvSpPr>
          <p:spPr>
            <a:xfrm>
              <a:off x="5970085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5122A02-D3DA-8249-9C66-E248EA4E3FA8}"/>
                </a:ext>
              </a:extLst>
            </p:cNvPr>
            <p:cNvSpPr/>
            <p:nvPr/>
          </p:nvSpPr>
          <p:spPr>
            <a:xfrm>
              <a:off x="6810097" y="3347755"/>
              <a:ext cx="334864" cy="914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118A3BF-C23B-6541-A552-9F5797BA42E3}"/>
                </a:ext>
              </a:extLst>
            </p:cNvPr>
            <p:cNvSpPr/>
            <p:nvPr/>
          </p:nvSpPr>
          <p:spPr>
            <a:xfrm>
              <a:off x="7629670" y="3896395"/>
              <a:ext cx="334864" cy="36576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A669BEF-AB69-7642-ADA4-A1291FFA4F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355" y="3417031"/>
            <a:ext cx="5575645" cy="3440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783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649708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Key variables</a:t>
            </a:r>
          </a:p>
          <a:p>
            <a:pPr>
              <a:spcAft>
                <a:spcPts val="600"/>
              </a:spcAft>
            </a:pPr>
            <a:r>
              <a:rPr lang="en-US" dirty="0"/>
              <a:t>Selection coefficient/fitness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Mode of inheritance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Dominant/recessive inheritance</a:t>
            </a:r>
          </a:p>
          <a:p>
            <a:pPr marL="915988">
              <a:spcAft>
                <a:spcPts val="600"/>
              </a:spcAft>
            </a:pPr>
            <a:r>
              <a:rPr lang="en-US" dirty="0"/>
              <a:t>Selection for dominant traits</a:t>
            </a:r>
          </a:p>
          <a:p>
            <a:pPr marL="915988">
              <a:spcAft>
                <a:spcPts val="600"/>
              </a:spcAft>
            </a:pPr>
            <a:r>
              <a:rPr lang="en-US" dirty="0"/>
              <a:t>Selection for recessive traits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Additive inheritance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Heterozygote advantage/disadvantage</a:t>
            </a:r>
          </a:p>
          <a:p>
            <a:pPr marL="460375">
              <a:spcAft>
                <a:spcPts val="600"/>
              </a:spcAft>
            </a:pPr>
            <a:endParaRPr lang="en-US" dirty="0"/>
          </a:p>
          <a:p>
            <a:pPr marL="7938">
              <a:spcAft>
                <a:spcPts val="600"/>
              </a:spcAft>
            </a:pPr>
            <a:r>
              <a:rPr lang="en-US" dirty="0"/>
              <a:t>Starting allele frequencies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How does selection affect allele frequencies?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7646ADA-9B78-5C48-81B5-9FA06C85C1AE}"/>
              </a:ext>
            </a:extLst>
          </p:cNvPr>
          <p:cNvGrpSpPr/>
          <p:nvPr/>
        </p:nvGrpSpPr>
        <p:grpSpPr>
          <a:xfrm>
            <a:off x="5849008" y="1672721"/>
            <a:ext cx="2616181" cy="1974966"/>
            <a:chOff x="5438326" y="2660204"/>
            <a:chExt cx="2616181" cy="1974966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7FA7419-F1C4-3E42-9EA2-E71571F4BBC9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EDE3DA9C-2688-6443-8281-F56EA09606FD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EA0D7EB3-D9AE-7945-BA40-5E474595E98C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E175EEE-ECEC-0547-9234-EFD1B1E259DB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726C6F6-F6DA-2648-AF2F-0EAA1FC204B9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09BB22-5980-734C-9A8C-D253CE84063F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F83FB1D-0050-C841-9408-CC51676634AE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4DBB567-9DB3-EC48-9ABE-511A30C648A5}"/>
                </a:ext>
              </a:extLst>
            </p:cNvPr>
            <p:cNvSpPr/>
            <p:nvPr/>
          </p:nvSpPr>
          <p:spPr>
            <a:xfrm>
              <a:off x="5970085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7D14F22-E1AD-1247-A867-AAFBF9A62104}"/>
                </a:ext>
              </a:extLst>
            </p:cNvPr>
            <p:cNvSpPr/>
            <p:nvPr/>
          </p:nvSpPr>
          <p:spPr>
            <a:xfrm>
              <a:off x="6810097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9516F30-7592-484D-96D9-12861399FFD3}"/>
                </a:ext>
              </a:extLst>
            </p:cNvPr>
            <p:cNvSpPr/>
            <p:nvPr/>
          </p:nvSpPr>
          <p:spPr>
            <a:xfrm>
              <a:off x="7629670" y="3896395"/>
              <a:ext cx="334864" cy="36576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703B8F0-0907-9948-B2C0-950CC6976AF8}"/>
              </a:ext>
            </a:extLst>
          </p:cNvPr>
          <p:cNvGrpSpPr/>
          <p:nvPr/>
        </p:nvGrpSpPr>
        <p:grpSpPr>
          <a:xfrm>
            <a:off x="5849008" y="4586328"/>
            <a:ext cx="2616181" cy="1974966"/>
            <a:chOff x="5438326" y="2660204"/>
            <a:chExt cx="2616181" cy="197496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A6F3F2E-81F0-184B-A73B-8B9334FE36AE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D4F84412-1CE1-7D41-BAE7-8D9BCD8347A8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07956718-4DBD-3940-9326-1871EB8A9D35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5E03EB1-EC03-FA4A-9AB6-7FBAF5DBCEEA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CB9C1AE-F8F7-DB4A-BF91-B8F734023F87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B18F092-E3D5-7A44-B280-959005D0F1B7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585D3E3-13E5-0645-8124-8BE9409FE7DC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B95F468-83CE-8548-AFD0-1C20B6863EAD}"/>
                </a:ext>
              </a:extLst>
            </p:cNvPr>
            <p:cNvSpPr/>
            <p:nvPr/>
          </p:nvSpPr>
          <p:spPr>
            <a:xfrm>
              <a:off x="5970085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7F36613-99EA-334E-8FBD-C5F2290F8728}"/>
                </a:ext>
              </a:extLst>
            </p:cNvPr>
            <p:cNvSpPr/>
            <p:nvPr/>
          </p:nvSpPr>
          <p:spPr>
            <a:xfrm>
              <a:off x="6810097" y="3347755"/>
              <a:ext cx="334864" cy="914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AD9B1FC-2FB9-A24F-9523-2E11336F57BC}"/>
                </a:ext>
              </a:extLst>
            </p:cNvPr>
            <p:cNvSpPr/>
            <p:nvPr/>
          </p:nvSpPr>
          <p:spPr>
            <a:xfrm>
              <a:off x="7629670" y="3896395"/>
              <a:ext cx="334864" cy="36576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6B3C809-F691-294A-BF5D-6724D0DCA395}"/>
              </a:ext>
            </a:extLst>
          </p:cNvPr>
          <p:cNvGrpSpPr/>
          <p:nvPr/>
        </p:nvGrpSpPr>
        <p:grpSpPr>
          <a:xfrm>
            <a:off x="8949899" y="1672721"/>
            <a:ext cx="2616181" cy="1974966"/>
            <a:chOff x="5438326" y="2660204"/>
            <a:chExt cx="2616181" cy="197496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C1743F70-52EA-7D48-B5D3-3C4A033CE586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03812BDE-42D0-DF4F-B41C-7C0F74CDB32F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D5076AF9-DD37-B44A-9F6E-98C1AD0E9486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C69CF4D-8301-B947-9E49-0C5DC8EC9495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15D6887-EC9D-664A-8AD8-38FEBD390D5F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A48F8EE1-ED75-A842-BE71-2DDF064E889B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BE7CBA1-E88B-B849-AA1A-3C4B27C1306B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FBE3E29-A8D7-8E49-9462-A7F7008E3140}"/>
                </a:ext>
              </a:extLst>
            </p:cNvPr>
            <p:cNvSpPr/>
            <p:nvPr/>
          </p:nvSpPr>
          <p:spPr>
            <a:xfrm>
              <a:off x="5970085" y="3896395"/>
              <a:ext cx="334864" cy="36576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F115C31-A6ED-9A41-A6EC-832EB94FE368}"/>
                </a:ext>
              </a:extLst>
            </p:cNvPr>
            <p:cNvSpPr/>
            <p:nvPr/>
          </p:nvSpPr>
          <p:spPr>
            <a:xfrm>
              <a:off x="6810097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402133E-4CBB-B846-AED1-CA9633EE2BC6}"/>
                </a:ext>
              </a:extLst>
            </p:cNvPr>
            <p:cNvSpPr/>
            <p:nvPr/>
          </p:nvSpPr>
          <p:spPr>
            <a:xfrm>
              <a:off x="7629670" y="3896395"/>
              <a:ext cx="334864" cy="36576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EC85E8B3-A2FE-1744-B811-105F566A5F7E}"/>
              </a:ext>
            </a:extLst>
          </p:cNvPr>
          <p:cNvGrpSpPr/>
          <p:nvPr/>
        </p:nvGrpSpPr>
        <p:grpSpPr>
          <a:xfrm>
            <a:off x="8949899" y="4586328"/>
            <a:ext cx="2616181" cy="1974966"/>
            <a:chOff x="5438326" y="2660204"/>
            <a:chExt cx="2616181" cy="1974966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708B90FB-E756-9D4E-8F2A-51F4347C9229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E8C6DBED-AEB3-0141-8D54-1B196E72345C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E154D0B1-9150-8043-927C-2E405446D952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357D180-8BF9-F346-9802-5257FAB7025D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516CE99-AC1C-BB4C-A350-EF2D488AD996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A238CC6-BFD9-E840-8B25-82F98E7EA055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587AAC9B-D2CE-F244-B73D-B2DE99751687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39D5682E-D25B-E348-AF8C-1EC24846ABE4}"/>
                </a:ext>
              </a:extLst>
            </p:cNvPr>
            <p:cNvSpPr/>
            <p:nvPr/>
          </p:nvSpPr>
          <p:spPr>
            <a:xfrm>
              <a:off x="5970085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4AE2D2C-0D32-F34C-A1FE-2CE1619E5882}"/>
                </a:ext>
              </a:extLst>
            </p:cNvPr>
            <p:cNvSpPr/>
            <p:nvPr/>
          </p:nvSpPr>
          <p:spPr>
            <a:xfrm>
              <a:off x="6810097" y="3347755"/>
              <a:ext cx="334864" cy="9144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99065A02-A851-3A4F-9C4F-DE29EF1B346E}"/>
                </a:ext>
              </a:extLst>
            </p:cNvPr>
            <p:cNvSpPr/>
            <p:nvPr/>
          </p:nvSpPr>
          <p:spPr>
            <a:xfrm>
              <a:off x="7629670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0049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4467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Discussion questions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28E31F-C09E-0040-894E-5C358A977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1049" y="2350249"/>
            <a:ext cx="3643443" cy="434711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DC062F8-61A1-7648-A183-249F3CD340FB}"/>
              </a:ext>
            </a:extLst>
          </p:cNvPr>
          <p:cNvSpPr/>
          <p:nvPr/>
        </p:nvSpPr>
        <p:spPr>
          <a:xfrm>
            <a:off x="468283" y="864996"/>
            <a:ext cx="641465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b="1" dirty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In relation to the R exercise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If the general null hypothesis is that selection drives alleles to fixation, what did you learn from each of the simulations you ran for today?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Can you explain the reasons underlying the outcomes of each simulation?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Given the outcomes of the simulations, how can genetic variation be maintained in populations?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 what way were these simulations unrealistic? What assumptions were made?</a:t>
            </a:r>
          </a:p>
          <a:p>
            <a:pPr>
              <a:spcAft>
                <a:spcPts val="1200"/>
              </a:spcAft>
            </a:pPr>
            <a:endParaRPr lang="en-US" sz="1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1200"/>
              </a:spcAft>
            </a:pPr>
            <a:endParaRPr lang="en-US" sz="1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289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Strength of selection determines…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E97052F-F9E5-3A48-A4C5-386D327D22FA}"/>
              </a:ext>
            </a:extLst>
          </p:cNvPr>
          <p:cNvGrpSpPr/>
          <p:nvPr/>
        </p:nvGrpSpPr>
        <p:grpSpPr>
          <a:xfrm>
            <a:off x="693927" y="847344"/>
            <a:ext cx="11239557" cy="5930967"/>
            <a:chOff x="693927" y="847344"/>
            <a:chExt cx="11239557" cy="59309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6A877CA-6CA9-004A-A284-64A6F14BA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19238" y="847344"/>
              <a:ext cx="5314245" cy="3279648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0375997-FA14-6846-93B0-6B4BC0D43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927" y="847344"/>
              <a:ext cx="5314245" cy="327964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A72BA84-3920-7A49-ADFA-C9D074FBE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3927" y="3498663"/>
              <a:ext cx="5314245" cy="327964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544F40E-25CE-D44C-9705-70F0ED281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19239" y="3498663"/>
              <a:ext cx="5314245" cy="327964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ACD8B5C-9135-0747-8BBF-39F61B576812}"/>
                </a:ext>
              </a:extLst>
            </p:cNvPr>
            <p:cNvSpPr txBox="1"/>
            <p:nvPr/>
          </p:nvSpPr>
          <p:spPr>
            <a:xfrm>
              <a:off x="5065776" y="3082205"/>
              <a:ext cx="6767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s=-0.5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9F7852-9344-224E-B748-0DA12221B5E1}"/>
                </a:ext>
              </a:extLst>
            </p:cNvPr>
            <p:cNvSpPr txBox="1"/>
            <p:nvPr/>
          </p:nvSpPr>
          <p:spPr>
            <a:xfrm>
              <a:off x="5065776" y="5733524"/>
              <a:ext cx="6767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s=-0.1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1A5272-8D52-124A-859B-8B1C986E2104}"/>
                </a:ext>
              </a:extLst>
            </p:cNvPr>
            <p:cNvSpPr txBox="1"/>
            <p:nvPr/>
          </p:nvSpPr>
          <p:spPr>
            <a:xfrm>
              <a:off x="10869168" y="3082205"/>
              <a:ext cx="7793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s=-0.05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9D8CB7-812D-4A45-B2D7-EA4FC40722A2}"/>
                </a:ext>
              </a:extLst>
            </p:cNvPr>
            <p:cNvSpPr txBox="1"/>
            <p:nvPr/>
          </p:nvSpPr>
          <p:spPr>
            <a:xfrm>
              <a:off x="10869168" y="5733524"/>
              <a:ext cx="7793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s=-0.01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5789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Strength of selection determines the speed of change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E97052F-F9E5-3A48-A4C5-386D327D22FA}"/>
              </a:ext>
            </a:extLst>
          </p:cNvPr>
          <p:cNvGrpSpPr/>
          <p:nvPr/>
        </p:nvGrpSpPr>
        <p:grpSpPr>
          <a:xfrm>
            <a:off x="693927" y="847344"/>
            <a:ext cx="11239557" cy="5930967"/>
            <a:chOff x="693927" y="847344"/>
            <a:chExt cx="11239557" cy="59309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6A877CA-6CA9-004A-A284-64A6F14BAF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19238" y="847344"/>
              <a:ext cx="5314245" cy="3279648"/>
            </a:xfrm>
            <a:prstGeom prst="rect">
              <a:avLst/>
            </a:prstGeom>
          </p:spPr>
        </p:pic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0375997-FA14-6846-93B0-6B4BC0D438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3927" y="847344"/>
              <a:ext cx="5314245" cy="3279648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A72BA84-3920-7A49-ADFA-C9D074FBE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3927" y="3498663"/>
              <a:ext cx="5314245" cy="327964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544F40E-25CE-D44C-9705-70F0ED281F4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19239" y="3498663"/>
              <a:ext cx="5314245" cy="3279648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ACD8B5C-9135-0747-8BBF-39F61B576812}"/>
                </a:ext>
              </a:extLst>
            </p:cNvPr>
            <p:cNvSpPr txBox="1"/>
            <p:nvPr/>
          </p:nvSpPr>
          <p:spPr>
            <a:xfrm>
              <a:off x="5065776" y="3082205"/>
              <a:ext cx="6767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s=-0.5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E9F7852-9344-224E-B748-0DA12221B5E1}"/>
                </a:ext>
              </a:extLst>
            </p:cNvPr>
            <p:cNvSpPr txBox="1"/>
            <p:nvPr/>
          </p:nvSpPr>
          <p:spPr>
            <a:xfrm>
              <a:off x="5065776" y="5733524"/>
              <a:ext cx="67678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s=-0.1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01A5272-8D52-124A-859B-8B1C986E2104}"/>
                </a:ext>
              </a:extLst>
            </p:cNvPr>
            <p:cNvSpPr txBox="1"/>
            <p:nvPr/>
          </p:nvSpPr>
          <p:spPr>
            <a:xfrm>
              <a:off x="10869168" y="3082205"/>
              <a:ext cx="7793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s=-0.05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69D8CB7-812D-4A45-B2D7-EA4FC40722A2}"/>
                </a:ext>
              </a:extLst>
            </p:cNvPr>
            <p:cNvSpPr txBox="1"/>
            <p:nvPr/>
          </p:nvSpPr>
          <p:spPr>
            <a:xfrm>
              <a:off x="10869168" y="5733524"/>
              <a:ext cx="77938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s=-0.01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98822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Selection on dominant vs. recessive traits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AE9B32B4-C99C-6746-81D7-6B228B7E13E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Rare recessive alleles are phenotypically hidden inside heterozygotes and cannot be eliminated from the gene pool by selection alone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Natural selection is most efficient when it acts on rare dominant or common recessive alleles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D218F7-591C-974F-B162-D001EDBE7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9000" y="966788"/>
            <a:ext cx="4500727" cy="27775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8840C2D-1F92-6141-BB46-D7D1B76A8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9000" y="3834932"/>
            <a:ext cx="4500728" cy="277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187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Selection for heterozygotes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AA50116-1336-FB47-8FA0-8A48C4DE2912}"/>
              </a:ext>
            </a:extLst>
          </p:cNvPr>
          <p:cNvGrpSpPr/>
          <p:nvPr/>
        </p:nvGrpSpPr>
        <p:grpSpPr>
          <a:xfrm>
            <a:off x="5753887" y="-4047"/>
            <a:ext cx="3995542" cy="6892222"/>
            <a:chOff x="5753887" y="-4047"/>
            <a:chExt cx="3995542" cy="689222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5DC5EDF-A9D9-D74D-82A0-1E06A87AA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53887" y="-4047"/>
              <a:ext cx="3987261" cy="246071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81DA5B5-DA00-D84B-83FB-6334382716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57725" y="2210338"/>
              <a:ext cx="3991704" cy="2463452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CF9E7B8-CE0C-A142-ABD5-97EE4A42C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762167" y="4427465"/>
              <a:ext cx="3987261" cy="2460710"/>
            </a:xfrm>
            <a:prstGeom prst="rect">
              <a:avLst/>
            </a:prstGeom>
          </p:spPr>
        </p:pic>
      </p:grp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AE9B32B4-C99C-6746-81D7-6B228B7E13E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If heterozygotes have the highest fitness, natural selection keeps alleles at a stable, intermediate equilibrium</a:t>
            </a:r>
          </a:p>
          <a:p>
            <a:pPr>
              <a:spcAft>
                <a:spcPts val="600"/>
              </a:spcAft>
            </a:pPr>
            <a:r>
              <a:rPr lang="en-US" dirty="0"/>
              <a:t>The equilibrium allele frequency is determined by the fitness difference between the homozygotes (AA vs. aa)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E1561A0-6E82-9C47-8CDC-E3101589AC2C}"/>
              </a:ext>
            </a:extLst>
          </p:cNvPr>
          <p:cNvGrpSpPr/>
          <p:nvPr/>
        </p:nvGrpSpPr>
        <p:grpSpPr>
          <a:xfrm>
            <a:off x="9543184" y="270360"/>
            <a:ext cx="2616181" cy="1974966"/>
            <a:chOff x="5438326" y="2660204"/>
            <a:chExt cx="2616181" cy="197496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3EC68DC-7250-E548-B258-449A93873ADD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4F43E1E0-2464-B742-88B5-C3B386F30A16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5B565C7B-1666-3C4C-98D1-CF4EB3876499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3BCE842-AEC9-4241-9A18-45986B7DAF2E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01A601-70CC-784F-A690-DB664AB08900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E8FAD05-5BC9-314B-B6E5-88CA92D23FBB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192874E-305D-E042-9B12-768D0099CEC5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AEC8134-6588-B544-BFE0-03A75F103B29}"/>
                </a:ext>
              </a:extLst>
            </p:cNvPr>
            <p:cNvSpPr/>
            <p:nvPr/>
          </p:nvSpPr>
          <p:spPr>
            <a:xfrm>
              <a:off x="5970085" y="4216435"/>
              <a:ext cx="334864" cy="4572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5122A02-D3DA-8249-9C66-E248EA4E3FA8}"/>
                </a:ext>
              </a:extLst>
            </p:cNvPr>
            <p:cNvSpPr/>
            <p:nvPr/>
          </p:nvSpPr>
          <p:spPr>
            <a:xfrm>
              <a:off x="6810097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118A3BF-C23B-6541-A552-9F5797BA42E3}"/>
                </a:ext>
              </a:extLst>
            </p:cNvPr>
            <p:cNvSpPr/>
            <p:nvPr/>
          </p:nvSpPr>
          <p:spPr>
            <a:xfrm>
              <a:off x="7629670" y="4216435"/>
              <a:ext cx="334864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993DA0B-C791-124B-AF0B-FD7FA79D7FD1}"/>
              </a:ext>
            </a:extLst>
          </p:cNvPr>
          <p:cNvGrpSpPr/>
          <p:nvPr/>
        </p:nvGrpSpPr>
        <p:grpSpPr>
          <a:xfrm>
            <a:off x="9543184" y="2472489"/>
            <a:ext cx="2616181" cy="1974966"/>
            <a:chOff x="5438326" y="2660204"/>
            <a:chExt cx="2616181" cy="197496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BD44BC1-5DD9-7342-9772-2F1BF643F720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C67B7DCA-79CC-D041-AC7A-7A0603861C3E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210EB70F-D4D4-AC4C-8FD6-FCB04AA517A1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FB38A95-EFF0-7846-AABC-14A148E28990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BB96A1-AEB1-D04A-9DE1-4217F70B1394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961874C-99A0-E842-B6E0-6B64C2800328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8D91D8E-0AAF-6C4A-968D-130A0EB20FB2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68FC6F4-E868-284C-8BAD-AE364264C2B8}"/>
                </a:ext>
              </a:extLst>
            </p:cNvPr>
            <p:cNvSpPr/>
            <p:nvPr/>
          </p:nvSpPr>
          <p:spPr>
            <a:xfrm>
              <a:off x="5970085" y="3580139"/>
              <a:ext cx="334864" cy="68201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67A395D6-EE46-9643-87BA-9153AF105CCC}"/>
                </a:ext>
              </a:extLst>
            </p:cNvPr>
            <p:cNvSpPr/>
            <p:nvPr/>
          </p:nvSpPr>
          <p:spPr>
            <a:xfrm>
              <a:off x="6810097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E99F36A-4CEF-B145-A81F-154D2FEC75EB}"/>
                </a:ext>
              </a:extLst>
            </p:cNvPr>
            <p:cNvSpPr/>
            <p:nvPr/>
          </p:nvSpPr>
          <p:spPr>
            <a:xfrm>
              <a:off x="7629670" y="4216435"/>
              <a:ext cx="334864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3DF4E94-767A-F94E-B854-30F1D5F197CF}"/>
              </a:ext>
            </a:extLst>
          </p:cNvPr>
          <p:cNvGrpSpPr/>
          <p:nvPr/>
        </p:nvGrpSpPr>
        <p:grpSpPr>
          <a:xfrm>
            <a:off x="9543184" y="4663086"/>
            <a:ext cx="2616181" cy="1974966"/>
            <a:chOff x="5438326" y="2660204"/>
            <a:chExt cx="2616181" cy="1974966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D2B266A4-057B-3240-A529-99AA8FA0A38C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FD875AB-DAC0-4E44-BE8F-9FA3EEFF5E22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A967FDFB-01B5-3242-A73B-E16F54C120EC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85329BC-1B9B-6247-93F2-FF90D798A7CB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06E1D6F-D18F-2E4E-80C6-190649507373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31811F94-D8CC-454E-B25F-2CEFFB6A5FA4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90FE9B1-9F5F-B348-A497-0F50689D51BC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978770C-C69B-F14A-AFCE-AC038AD8A9CC}"/>
                </a:ext>
              </a:extLst>
            </p:cNvPr>
            <p:cNvSpPr/>
            <p:nvPr/>
          </p:nvSpPr>
          <p:spPr>
            <a:xfrm>
              <a:off x="5970085" y="3001940"/>
              <a:ext cx="334864" cy="126021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049E751B-DFDC-4E4C-A46C-D590F911B24D}"/>
                </a:ext>
              </a:extLst>
            </p:cNvPr>
            <p:cNvSpPr/>
            <p:nvPr/>
          </p:nvSpPr>
          <p:spPr>
            <a:xfrm>
              <a:off x="6810097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8FCA5338-39C6-7B4A-A66D-2CA7599828C8}"/>
                </a:ext>
              </a:extLst>
            </p:cNvPr>
            <p:cNvSpPr/>
            <p:nvPr/>
          </p:nvSpPr>
          <p:spPr>
            <a:xfrm>
              <a:off x="7629670" y="4216435"/>
              <a:ext cx="334864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2293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1" y="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Selection against heterozygotes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AE9B32B4-C99C-6746-81D7-6B228B7E13E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If heterozygotes have the lowest fitness, natural selection drives one allele to fixation</a:t>
            </a:r>
          </a:p>
          <a:p>
            <a:pPr>
              <a:spcAft>
                <a:spcPts val="600"/>
              </a:spcAft>
            </a:pPr>
            <a:r>
              <a:rPr lang="en-US" dirty="0"/>
              <a:t>The fixed allele depends on the starting allele frequency and the fitness difference between the homozygotes (AA vs. aa)</a:t>
            </a:r>
          </a:p>
          <a:p>
            <a:r>
              <a:rPr lang="en-US" dirty="0"/>
              <a:t>Equilibrium frequency: </a:t>
            </a:r>
          </a:p>
          <a:p>
            <a:r>
              <a:rPr lang="en-US" dirty="0"/>
              <a:t>p’ = (</a:t>
            </a:r>
            <a:r>
              <a:rPr lang="en-US" dirty="0" err="1"/>
              <a:t>w</a:t>
            </a:r>
            <a:r>
              <a:rPr lang="en-US" baseline="-25000" dirty="0" err="1"/>
              <a:t>Aa</a:t>
            </a:r>
            <a:r>
              <a:rPr lang="en-US" dirty="0" err="1"/>
              <a:t>-w</a:t>
            </a:r>
            <a:r>
              <a:rPr lang="en-US" baseline="-25000" dirty="0" err="1"/>
              <a:t>aa</a:t>
            </a:r>
            <a:r>
              <a:rPr lang="en-US" dirty="0"/>
              <a:t>)/(2*</a:t>
            </a:r>
            <a:r>
              <a:rPr lang="en-US" dirty="0" err="1"/>
              <a:t>w</a:t>
            </a:r>
            <a:r>
              <a:rPr lang="en-US" baseline="-25000" dirty="0" err="1"/>
              <a:t>Aa</a:t>
            </a:r>
            <a:r>
              <a:rPr lang="en-US" dirty="0" err="1"/>
              <a:t>-w</a:t>
            </a:r>
            <a:r>
              <a:rPr lang="en-US" baseline="-25000" dirty="0" err="1"/>
              <a:t>AA</a:t>
            </a:r>
            <a:r>
              <a:rPr lang="en-US" dirty="0" err="1"/>
              <a:t>-w</a:t>
            </a:r>
            <a:r>
              <a:rPr lang="en-US" baseline="-25000" dirty="0" err="1"/>
              <a:t>aa</a:t>
            </a:r>
            <a:r>
              <a:rPr lang="en-US" dirty="0"/>
              <a:t>)</a:t>
            </a:r>
          </a:p>
          <a:p>
            <a:br>
              <a:rPr lang="en-US" dirty="0"/>
            </a:br>
            <a:r>
              <a:rPr lang="en-US" b="1" dirty="0"/>
              <a:t>The allele that gets fixed is not always the one that has the highest fitness!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1B6EC7A-99FE-0D40-85D7-A50F1498AB74}"/>
              </a:ext>
            </a:extLst>
          </p:cNvPr>
          <p:cNvGrpSpPr/>
          <p:nvPr/>
        </p:nvGrpSpPr>
        <p:grpSpPr>
          <a:xfrm>
            <a:off x="9543184" y="1876589"/>
            <a:ext cx="2616181" cy="1974966"/>
            <a:chOff x="5438326" y="2660204"/>
            <a:chExt cx="2616181" cy="197496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5635DD2-8D7D-5B4C-89E7-8C2BA14423F3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40043458-0914-1D4E-BC2A-0BA0A7F25AA9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3108A14B-0B83-CA49-B5B2-A86878DEA4ED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23E91BF-972D-B44C-96A3-D981B8F806B0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DF28877-F5B1-244B-B8D8-1C557CD51686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A9827C1-F7A4-B149-AA6E-D3A683B2D52F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27A6ABD-E2DA-FC4A-A402-C31CEE4B4CF9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BD712C5-85EE-4247-BE78-BD9252A47B02}"/>
                </a:ext>
              </a:extLst>
            </p:cNvPr>
            <p:cNvSpPr/>
            <p:nvPr/>
          </p:nvSpPr>
          <p:spPr>
            <a:xfrm>
              <a:off x="5970085" y="2799115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A87BBA6-7E67-EE47-A3DE-B0CB4EA8C5B1}"/>
                </a:ext>
              </a:extLst>
            </p:cNvPr>
            <p:cNvSpPr/>
            <p:nvPr/>
          </p:nvSpPr>
          <p:spPr>
            <a:xfrm>
              <a:off x="6810097" y="4216381"/>
              <a:ext cx="334864" cy="4577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BEDFAAF-C3AD-954A-B853-1152BE8AE6D6}"/>
                </a:ext>
              </a:extLst>
            </p:cNvPr>
            <p:cNvSpPr/>
            <p:nvPr/>
          </p:nvSpPr>
          <p:spPr>
            <a:xfrm>
              <a:off x="7629670" y="2799115"/>
              <a:ext cx="334864" cy="146303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0A92A31-D5A3-C748-AFB1-8F04FAF55074}"/>
              </a:ext>
            </a:extLst>
          </p:cNvPr>
          <p:cNvGrpSpPr/>
          <p:nvPr/>
        </p:nvGrpSpPr>
        <p:grpSpPr>
          <a:xfrm>
            <a:off x="9543184" y="4375407"/>
            <a:ext cx="2616181" cy="1974966"/>
            <a:chOff x="5438326" y="2660204"/>
            <a:chExt cx="2616181" cy="1974966"/>
          </a:xfrm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DD2297B-D3F0-594B-92E2-4F6A59C3A99D}"/>
                </a:ext>
              </a:extLst>
            </p:cNvPr>
            <p:cNvGrpSpPr/>
            <p:nvPr/>
          </p:nvGrpSpPr>
          <p:grpSpPr>
            <a:xfrm>
              <a:off x="5768507" y="2660204"/>
              <a:ext cx="2286000" cy="1636411"/>
              <a:chOff x="5319915" y="2483285"/>
              <a:chExt cx="2286000" cy="1636411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468D80F2-16BA-3C42-A8CD-3DE77E12CD41}"/>
                  </a:ext>
                </a:extLst>
              </p:cNvPr>
              <p:cNvCxnSpPr/>
              <p:nvPr/>
            </p:nvCxnSpPr>
            <p:spPr>
              <a:xfrm>
                <a:off x="5319915" y="4107060"/>
                <a:ext cx="2286000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D06EEB11-540B-F443-B42A-A52E169DB9F2}"/>
                  </a:ext>
                </a:extLst>
              </p:cNvPr>
              <p:cNvCxnSpPr/>
              <p:nvPr/>
            </p:nvCxnSpPr>
            <p:spPr>
              <a:xfrm rot="16200000">
                <a:off x="4505634" y="3301491"/>
                <a:ext cx="1636411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3621BBA-0295-6A4B-A645-A8DC09A72140}"/>
                </a:ext>
              </a:extLst>
            </p:cNvPr>
            <p:cNvSpPr txBox="1"/>
            <p:nvPr/>
          </p:nvSpPr>
          <p:spPr>
            <a:xfrm>
              <a:off x="5926462" y="4296616"/>
              <a:ext cx="43152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4D644A4-A2BC-8243-93CE-741643ED84E8}"/>
                </a:ext>
              </a:extLst>
            </p:cNvPr>
            <p:cNvSpPr txBox="1"/>
            <p:nvPr/>
          </p:nvSpPr>
          <p:spPr>
            <a:xfrm rot="16200000">
              <a:off x="5193066" y="3305359"/>
              <a:ext cx="8290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Fitness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B5FD3E7-E77D-3D41-9EAF-3737D5126E82}"/>
                </a:ext>
              </a:extLst>
            </p:cNvPr>
            <p:cNvSpPr txBox="1"/>
            <p:nvPr/>
          </p:nvSpPr>
          <p:spPr>
            <a:xfrm>
              <a:off x="6776693" y="4296616"/>
              <a:ext cx="4171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0418375-3409-FD45-BD3C-3DFDE4A5DF92}"/>
                </a:ext>
              </a:extLst>
            </p:cNvPr>
            <p:cNvSpPr txBox="1"/>
            <p:nvPr/>
          </p:nvSpPr>
          <p:spPr>
            <a:xfrm>
              <a:off x="7606485" y="4296616"/>
              <a:ext cx="40267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aa</a:t>
              </a:r>
              <a:endParaRPr lang="en-US" sz="16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14AF353-2F61-1C4E-9200-751CAA43A02D}"/>
                </a:ext>
              </a:extLst>
            </p:cNvPr>
            <p:cNvSpPr/>
            <p:nvPr/>
          </p:nvSpPr>
          <p:spPr>
            <a:xfrm>
              <a:off x="5970085" y="2799116"/>
              <a:ext cx="334864" cy="146304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4A8D254-F18E-4546-9412-A71E24F4B535}"/>
                </a:ext>
              </a:extLst>
            </p:cNvPr>
            <p:cNvSpPr/>
            <p:nvPr/>
          </p:nvSpPr>
          <p:spPr>
            <a:xfrm>
              <a:off x="6810097" y="4216435"/>
              <a:ext cx="334864" cy="45719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76214F0-F70D-7347-9570-E86FEA513C65}"/>
                </a:ext>
              </a:extLst>
            </p:cNvPr>
            <p:cNvSpPr/>
            <p:nvPr/>
          </p:nvSpPr>
          <p:spPr>
            <a:xfrm>
              <a:off x="7629670" y="3442421"/>
              <a:ext cx="334864" cy="81973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C15990E-0E98-6545-904F-CD9BD2A6557A}"/>
              </a:ext>
            </a:extLst>
          </p:cNvPr>
          <p:cNvGrpSpPr/>
          <p:nvPr/>
        </p:nvGrpSpPr>
        <p:grpSpPr>
          <a:xfrm>
            <a:off x="5287725" y="1352969"/>
            <a:ext cx="4324892" cy="5211879"/>
            <a:chOff x="5287725" y="1352969"/>
            <a:chExt cx="4324892" cy="5211879"/>
          </a:xfrm>
        </p:grpSpPr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6ACE8C5-986D-6C4C-AE9A-CADDD6785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87725" y="1352969"/>
              <a:ext cx="4269644" cy="2714218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BB1C1759-038E-BE4B-AB4B-73846E70C7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42972" y="3850629"/>
              <a:ext cx="4269645" cy="27142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5351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1277</TotalTime>
  <Words>483</Words>
  <Application>Microsoft Macintosh PowerPoint</Application>
  <PresentationFormat>Widescreen</PresentationFormat>
  <Paragraphs>108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Courier</vt:lpstr>
      <vt:lpstr>Open Sans ExtraBold</vt:lpstr>
      <vt:lpstr>Open Sans Light</vt:lpstr>
      <vt:lpstr>Open Sans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 Tobler</dc:creator>
  <cp:lastModifiedBy>Tobler, Michael</cp:lastModifiedBy>
  <cp:revision>7</cp:revision>
  <dcterms:created xsi:type="dcterms:W3CDTF">2020-01-02T22:04:40Z</dcterms:created>
  <dcterms:modified xsi:type="dcterms:W3CDTF">2023-10-18T15:49:31Z</dcterms:modified>
</cp:coreProperties>
</file>

<file path=docProps/thumbnail.jpeg>
</file>